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7" r:id="rId2"/>
    <p:sldId id="261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5" r:id="rId14"/>
    <p:sldId id="278" r:id="rId15"/>
    <p:sldId id="259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88863-A0A9-47DB-9A2B-9AD584F5B07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6B4E7-6D80-4DCF-8E86-2CEA8AB0DF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3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3000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hyperlink" Target="mailto:dou223@volgadmin.ru" TargetMode="Externa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iki.rdf.ru/item/618/downlo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hyperlink" Target="http://www.ict.edu.ru/" TargetMode="External"/><Relationship Id="rId5" Type="http://schemas.openxmlformats.org/officeDocument/2006/relationships/hyperlink" Target="http://nspoortal.ru/" TargetMode="External"/><Relationship Id="rId4" Type="http://schemas.openxmlformats.org/officeDocument/2006/relationships/hyperlink" Target="http://viki.rdf.ru/item/1051/downlo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70;&#1051;&#1048;&#1071;\Downloads\&#1084;&#1080;&#1085;&#1091;&#1089;%20-%20&#1057;&#1074;&#1077;&#1090;&#1086;&#1092;&#1086;&#1088;.mp3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27584" y="908720"/>
            <a:ext cx="7056784" cy="648073"/>
          </a:xfrm>
        </p:spPr>
        <p:txBody>
          <a:bodyPr>
            <a:no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МУНИЦИПАЛЬНОЕ ДОШКОЛЬНОЕ ОБРАЗОВАТЕЛЬНОЕ УЧРЕЖДЕНИЕ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«ДЕТСКИЙ САД №223 КРАСНОАРМЕЙСКОГО РАЙОНА ВОЛГОГРАДА»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(МОУ Детский сад № 223)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Адрес: 400029, Россия, Волгоград,  ул.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Саушинская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26 тел: 64-74-40,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100" u="sng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dou</a:t>
            </a:r>
            <a:r>
              <a:rPr lang="ru-RU" sz="11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223@</a:t>
            </a:r>
            <a:r>
              <a:rPr lang="en-US" sz="1100" u="sng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volgadmin</a:t>
            </a:r>
            <a:r>
              <a:rPr lang="ru-RU" sz="11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.</a:t>
            </a:r>
            <a:r>
              <a:rPr lang="en-US" sz="1100" u="sng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ru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ИНН/КПП  3448017066/344801001     ОГРН  1033401199721</a:t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259632" y="2276871"/>
            <a:ext cx="6480720" cy="3816425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Номинация: «Авторская образовательная мультимедийная презентация».</a:t>
            </a:r>
          </a:p>
          <a:p>
            <a:pPr marL="0" indent="0" algn="ctr">
              <a:buNone/>
            </a:pP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Тема:</a:t>
            </a:r>
          </a:p>
          <a:p>
            <a:pPr marL="0" indent="0" algn="ctr">
              <a:buNone/>
            </a:pP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«Правила Дорожного Движения глазами детей старшего дошкольного возраста»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ru-RU" sz="3300" dirty="0"/>
          </a:p>
          <a:p>
            <a:pPr marL="0" indent="0" algn="r">
              <a:buNone/>
            </a:pPr>
            <a:endParaRPr lang="ru-RU" sz="3300" dirty="0"/>
          </a:p>
          <a:p>
            <a:pPr marL="0" indent="0" algn="r">
              <a:buNone/>
            </a:pPr>
            <a:endParaRPr lang="ru-RU" sz="3300" dirty="0"/>
          </a:p>
          <a:p>
            <a:pPr marL="0" indent="0" algn="r">
              <a:buNone/>
            </a:pPr>
            <a:r>
              <a:rPr lang="ru-RU" sz="3300" dirty="0"/>
              <a:t>Автор-разработчик</a:t>
            </a:r>
            <a:r>
              <a:rPr lang="en-US" sz="3300" dirty="0">
                <a:solidFill>
                  <a:schemeClr val="tx1"/>
                </a:solidFill>
              </a:rPr>
              <a:t>:</a:t>
            </a:r>
            <a:endParaRPr lang="ru-RU" sz="330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3300" b="1" dirty="0">
                <a:solidFill>
                  <a:schemeClr val="tx1"/>
                </a:solidFill>
              </a:rPr>
              <a:t>Аладина Елена Валерьевна </a:t>
            </a:r>
          </a:p>
          <a:p>
            <a:pPr marL="0" indent="0" algn="r">
              <a:buNone/>
            </a:pPr>
            <a:r>
              <a:rPr lang="ru-RU" sz="3300" b="1" dirty="0">
                <a:solidFill>
                  <a:schemeClr val="tx1"/>
                </a:solidFill>
              </a:rPr>
              <a:t>Большакова Юлия Владимировна</a:t>
            </a:r>
          </a:p>
        </p:txBody>
      </p:sp>
      <p:pic>
        <p:nvPicPr>
          <p:cNvPr id="6" name="622b51944ee3051">
            <a:hlinkClick r:id="" action="ppaction://media"/>
            <a:extLst>
              <a:ext uri="{FF2B5EF4-FFF2-40B4-BE49-F238E27FC236}">
                <a16:creationId xmlns:a16="http://schemas.microsoft.com/office/drawing/2014/main" id="{60479306-23C3-407C-A81F-B43E04825E8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2048" y="5791703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65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uiExpand="1" build="p"/>
    </p:bld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214422"/>
            <a:ext cx="7358114" cy="2428892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/>
              <a:t>Цель</a:t>
            </a:r>
            <a:r>
              <a:rPr lang="en-US" sz="1800" b="1" dirty="0"/>
              <a:t>:</a:t>
            </a:r>
            <a:r>
              <a:rPr lang="ru-RU" sz="1800" dirty="0"/>
              <a:t> Прививать детям элементарные практические навыки безопасного поведения на улице в качестве пешехода.</a:t>
            </a:r>
            <a:br>
              <a:rPr lang="ru-RU" sz="1800" dirty="0"/>
            </a:br>
            <a:r>
              <a:rPr lang="ru-RU" sz="1800" b="1" dirty="0"/>
              <a:t>Задачи</a:t>
            </a:r>
            <a:r>
              <a:rPr lang="en-US" sz="1800" b="1" dirty="0"/>
              <a:t>:</a:t>
            </a:r>
            <a:br>
              <a:rPr lang="ru-RU" sz="1800" dirty="0"/>
            </a:br>
            <a:r>
              <a:rPr lang="ru-RU" sz="1800" dirty="0"/>
              <a:t>-познакомить детей с понятием улица, ее основными частями(дорога, тротуар, перекресток, остановка общественного транспорта)</a:t>
            </a:r>
            <a:r>
              <a:rPr lang="en-US" sz="1800" dirty="0"/>
              <a:t>;</a:t>
            </a:r>
            <a:r>
              <a:rPr lang="ru-RU" sz="1800" dirty="0"/>
              <a:t>односторонним и двусторонним движением транспорта, домашним адресом</a:t>
            </a:r>
            <a:r>
              <a:rPr lang="en-US" sz="1800" dirty="0"/>
              <a:t>;</a:t>
            </a:r>
            <a:br>
              <a:rPr lang="ru-RU" sz="1800" dirty="0"/>
            </a:br>
            <a:r>
              <a:rPr lang="ru-RU" sz="1800" dirty="0"/>
              <a:t>-познакомить с видами пешеходных переходов и дорожными знаками, обозначающимиих ( предупреждающие,запрещающие,знаки сервиса, предписывающие, информационные…), о работе светофора, а также перекрестком и правилами его перехода</a:t>
            </a:r>
            <a:r>
              <a:rPr lang="en-US" sz="1800" dirty="0"/>
              <a:t>;</a:t>
            </a:r>
            <a:br>
              <a:rPr lang="ru-RU" sz="1800" dirty="0"/>
            </a:br>
            <a:r>
              <a:rPr lang="ru-RU" sz="1800" dirty="0"/>
              <a:t>-продолжать знакомить детей с видами транспорта и видами транспортных средств различного назначения</a:t>
            </a:r>
            <a:r>
              <a:rPr lang="en-US" sz="1800" dirty="0"/>
              <a:t>;</a:t>
            </a:r>
            <a:br>
              <a:rPr lang="ru-RU" sz="1800" dirty="0"/>
            </a:br>
            <a:r>
              <a:rPr lang="ru-RU" sz="1800" dirty="0"/>
              <a:t>-учить называть и различать виды общественного транспорта, знакомить с дорожными знаками, обозначающими его остановки.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 </a:t>
            </a:r>
          </a:p>
        </p:txBody>
      </p:sp>
      <p:pic>
        <p:nvPicPr>
          <p:cNvPr id="6" name="Содержимое 5" descr="1614798109_43-p-fon-dlya-pdd-4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57423" y="3929067"/>
            <a:ext cx="5000660" cy="2197096"/>
          </a:xfrm>
        </p:spPr>
      </p:pic>
    </p:spTree>
    <p:custDataLst>
      <p:tags r:id="rId1"/>
    </p:custDataLst>
  </p:cSld>
  <p:clrMapOvr>
    <a:masterClrMapping/>
  </p:clrMapOvr>
  <p:transition spd="med" advTm="1799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428604"/>
            <a:ext cx="7572428" cy="85725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Назови виды транспорта.</a:t>
            </a:r>
          </a:p>
        </p:txBody>
      </p:sp>
      <p:pic>
        <p:nvPicPr>
          <p:cNvPr id="4" name="Содержимое 3" descr="pdd-dlja-detej-v-kartinkah-i-risunkah-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112947"/>
            <a:ext cx="6429420" cy="5173573"/>
          </a:xfrm>
        </p:spPr>
      </p:pic>
    </p:spTree>
    <p:custDataLst>
      <p:tags r:id="rId1"/>
    </p:custDataLst>
  </p:cSld>
  <p:clrMapOvr>
    <a:masterClrMapping/>
  </p:clrMapOvr>
  <p:transition spd="med" advTm="1557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858048" cy="64294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Что обозначают цвета светофора?</a:t>
            </a:r>
          </a:p>
        </p:txBody>
      </p:sp>
      <p:pic>
        <p:nvPicPr>
          <p:cNvPr id="4" name="Содержимое 3" descr="slide-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494555"/>
            <a:ext cx="6572296" cy="4720527"/>
          </a:xfrm>
        </p:spPr>
      </p:pic>
    </p:spTree>
    <p:custDataLst>
      <p:tags r:id="rId1"/>
    </p:custDataLst>
  </p:cSld>
  <p:clrMapOvr>
    <a:masterClrMapping/>
  </p:clrMapOvr>
  <p:transition spd="med" advTm="15827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858048" cy="71438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Дежурный постовой.</a:t>
            </a:r>
          </a:p>
        </p:txBody>
      </p:sp>
      <p:pic>
        <p:nvPicPr>
          <p:cNvPr id="8" name="Содержимое 7" descr="img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357299"/>
            <a:ext cx="5642146" cy="5000660"/>
          </a:xfrm>
        </p:spPr>
      </p:pic>
    </p:spTree>
    <p:custDataLst>
      <p:tags r:id="rId1"/>
    </p:custDataLst>
  </p:cSld>
  <p:clrMapOvr>
    <a:masterClrMapping/>
  </p:clrMapOvr>
  <p:transition spd="med" advTm="15771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6858048" cy="84615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Перекресток и правила его перехода.</a:t>
            </a:r>
          </a:p>
        </p:txBody>
      </p:sp>
      <p:pic>
        <p:nvPicPr>
          <p:cNvPr id="8" name="Содержимое 7" descr="xXlK5zwL3EbLy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417638"/>
            <a:ext cx="5725534" cy="4729158"/>
          </a:xfrm>
        </p:spPr>
      </p:pic>
    </p:spTree>
    <p:custDataLst>
      <p:tags r:id="rId1"/>
    </p:custDataLst>
  </p:cSld>
  <p:clrMapOvr>
    <a:masterClrMapping/>
  </p:clrMapOvr>
  <p:transition spd="med" advTm="1620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000924" cy="917596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Найди нарушения правил дорожного движения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3567138" cy="45720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/>
              <a:t>Что за белые полоски</a:t>
            </a:r>
          </a:p>
          <a:p>
            <a:pPr>
              <a:buNone/>
            </a:pPr>
            <a:r>
              <a:rPr lang="ru-RU" sz="2600" dirty="0"/>
              <a:t>На соседнем перекрестке?</a:t>
            </a:r>
          </a:p>
          <a:p>
            <a:pPr>
              <a:buNone/>
            </a:pPr>
            <a:r>
              <a:rPr lang="ru-RU" sz="2600" dirty="0"/>
              <a:t>Это «Зебра-переход»</a:t>
            </a:r>
          </a:p>
          <a:p>
            <a:pPr>
              <a:buNone/>
            </a:pPr>
            <a:r>
              <a:rPr lang="ru-RU" sz="2600" dirty="0"/>
              <a:t>Через улицу ведет.</a:t>
            </a:r>
          </a:p>
          <a:p>
            <a:pPr>
              <a:buNone/>
            </a:pPr>
            <a:r>
              <a:rPr lang="ru-RU" sz="2600" dirty="0"/>
              <a:t>Перейти дорогу можно</a:t>
            </a:r>
          </a:p>
          <a:p>
            <a:pPr>
              <a:buNone/>
            </a:pPr>
            <a:r>
              <a:rPr lang="ru-RU" sz="2600" dirty="0"/>
              <a:t>Там где знак стоит дорожный.</a:t>
            </a:r>
          </a:p>
          <a:p>
            <a:pPr>
              <a:buNone/>
            </a:pPr>
            <a:r>
              <a:rPr lang="ru-RU" sz="2600" dirty="0"/>
              <a:t>Чтобы мы его узнали</a:t>
            </a:r>
          </a:p>
          <a:p>
            <a:pPr>
              <a:buNone/>
            </a:pPr>
            <a:r>
              <a:rPr lang="ru-RU" sz="2600" dirty="0"/>
              <a:t>Нам его нарисовали</a:t>
            </a:r>
            <a:r>
              <a:rPr lang="ru-RU" dirty="0"/>
              <a:t>.</a:t>
            </a:r>
          </a:p>
        </p:txBody>
      </p:sp>
      <p:pic>
        <p:nvPicPr>
          <p:cNvPr id="19" name="Содержимое 18" descr="45999e4262567b27100c7c05f5a7049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691680" y="1785926"/>
            <a:ext cx="2880320" cy="4214842"/>
          </a:xfrm>
        </p:spPr>
      </p:pic>
    </p:spTree>
    <p:custDataLst>
      <p:tags r:id="rId1"/>
    </p:custDataLst>
  </p:cSld>
  <p:clrMapOvr>
    <a:masterClrMapping/>
  </p:clrMapOvr>
  <p:transition spd="med" advTm="15060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571480"/>
            <a:ext cx="6000792" cy="78581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Мы идем через дорогу</a:t>
            </a:r>
          </a:p>
        </p:txBody>
      </p:sp>
      <p:pic>
        <p:nvPicPr>
          <p:cNvPr id="5" name="Содержимое 4" descr="db30b22be462f4e4d9ea0ed3b311243a-800x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571612"/>
            <a:ext cx="3067072" cy="4071966"/>
          </a:xfrm>
        </p:spPr>
      </p:pic>
      <p:pic>
        <p:nvPicPr>
          <p:cNvPr id="12" name="Содержимое 11" descr="5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1571612"/>
            <a:ext cx="3424262" cy="4286280"/>
          </a:xfrm>
        </p:spPr>
      </p:pic>
    </p:spTree>
    <p:custDataLst>
      <p:tags r:id="rId1"/>
    </p:custDataLst>
  </p:cSld>
  <p:clrMapOvr>
    <a:masterClrMapping/>
  </p:clrMapOvr>
  <p:transition spd="med" advTm="10770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786610" cy="78581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Кто из вас, идя домой держит путь по мостовой?</a:t>
            </a:r>
          </a:p>
        </p:txBody>
      </p:sp>
      <p:pic>
        <p:nvPicPr>
          <p:cNvPr id="5" name="Содержимое 4" descr="image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600201"/>
            <a:ext cx="3143272" cy="4257692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0" y="1571612"/>
            <a:ext cx="3638576" cy="44720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Для машины, знают все,</a:t>
            </a:r>
          </a:p>
          <a:p>
            <a:pPr>
              <a:buNone/>
            </a:pPr>
            <a:r>
              <a:rPr lang="ru-RU" sz="2400" dirty="0"/>
              <a:t>Есть дороги, есть шоссе.</a:t>
            </a:r>
          </a:p>
          <a:p>
            <a:pPr>
              <a:buNone/>
            </a:pPr>
            <a:r>
              <a:rPr lang="ru-RU" sz="2400" dirty="0"/>
              <a:t>Помнит также мал и стар,</a:t>
            </a:r>
          </a:p>
          <a:p>
            <a:pPr>
              <a:buNone/>
            </a:pPr>
            <a:r>
              <a:rPr lang="ru-RU" sz="2400" dirty="0"/>
              <a:t>Пешеходам</a:t>
            </a:r>
          </a:p>
          <a:p>
            <a:pPr>
              <a:buNone/>
            </a:pPr>
            <a:r>
              <a:rPr lang="ru-RU" sz="2400" dirty="0"/>
              <a:t>ТРОТУАР.</a:t>
            </a:r>
          </a:p>
          <a:p>
            <a:pPr>
              <a:buNone/>
            </a:pPr>
            <a:r>
              <a:rPr lang="ru-RU" sz="2400" dirty="0"/>
              <a:t>Я иду по тротуару, </a:t>
            </a:r>
          </a:p>
          <a:p>
            <a:pPr>
              <a:buNone/>
            </a:pPr>
            <a:r>
              <a:rPr lang="ru-RU" sz="2400" dirty="0"/>
              <a:t>Я гуляю не спеша.</a:t>
            </a:r>
          </a:p>
          <a:p>
            <a:pPr>
              <a:buNone/>
            </a:pPr>
            <a:r>
              <a:rPr lang="ru-RU" sz="2400" dirty="0"/>
              <a:t>И прогулка не опасна,</a:t>
            </a:r>
          </a:p>
          <a:p>
            <a:pPr>
              <a:buNone/>
            </a:pPr>
            <a:r>
              <a:rPr lang="ru-RU" sz="2400" dirty="0"/>
              <a:t>И погода хороша.</a:t>
            </a:r>
          </a:p>
        </p:txBody>
      </p:sp>
    </p:spTree>
  </p:cSld>
  <p:clrMapOvr>
    <a:masterClrMapping/>
  </p:clrMapOvr>
  <p:transition spd="med" advTm="14315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858048" cy="84615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Найди нарушения правил дорожного движения.</a:t>
            </a:r>
          </a:p>
        </p:txBody>
      </p:sp>
      <p:pic>
        <p:nvPicPr>
          <p:cNvPr id="5" name="Содержимое 4" descr="imag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620225"/>
            <a:ext cx="3138510" cy="4023353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6713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Можно ездить по бульвару.</a:t>
            </a:r>
          </a:p>
          <a:p>
            <a:pPr>
              <a:buNone/>
            </a:pPr>
            <a:r>
              <a:rPr lang="ru-RU" sz="2400" dirty="0"/>
              <a:t>По дорожке беговой,</a:t>
            </a:r>
          </a:p>
          <a:p>
            <a:pPr>
              <a:buNone/>
            </a:pPr>
            <a:r>
              <a:rPr lang="ru-RU" sz="2400" dirty="0"/>
              <a:t>Но нельзя по тротуару,</a:t>
            </a:r>
          </a:p>
          <a:p>
            <a:pPr>
              <a:buNone/>
            </a:pPr>
            <a:r>
              <a:rPr lang="ru-RU" sz="2400" dirty="0"/>
              <a:t>И нельзя по мостовой.</a:t>
            </a:r>
          </a:p>
          <a:p>
            <a:pPr>
              <a:buNone/>
            </a:pPr>
            <a:r>
              <a:rPr lang="ru-RU" sz="2400" dirty="0"/>
              <a:t>Люди по обочине</a:t>
            </a:r>
          </a:p>
          <a:p>
            <a:pPr>
              <a:buNone/>
            </a:pPr>
            <a:r>
              <a:rPr lang="ru-RU" sz="2400" dirty="0"/>
              <a:t>Двигаться должны</a:t>
            </a:r>
          </a:p>
          <a:p>
            <a:pPr>
              <a:buNone/>
            </a:pPr>
            <a:r>
              <a:rPr lang="ru-RU" sz="2400" dirty="0"/>
              <a:t>Транспорту навстречу</a:t>
            </a:r>
          </a:p>
          <a:p>
            <a:pPr>
              <a:buNone/>
            </a:pPr>
            <a:r>
              <a:rPr lang="ru-RU" sz="2400" dirty="0"/>
              <a:t>С левой стороны.</a:t>
            </a:r>
          </a:p>
        </p:txBody>
      </p:sp>
    </p:spTree>
    <p:custDataLst>
      <p:tags r:id="rId1"/>
    </p:custDataLst>
  </p:cSld>
  <p:clrMapOvr>
    <a:masterClrMapping/>
  </p:clrMapOvr>
  <p:transition spd="med" advTm="11779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6858048" cy="84615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Что запрещается, а что разрешается?</a:t>
            </a:r>
          </a:p>
        </p:txBody>
      </p:sp>
      <p:pic>
        <p:nvPicPr>
          <p:cNvPr id="5" name="Содержимое 4" descr="slide-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571612"/>
            <a:ext cx="2781320" cy="457203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67138" cy="452596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/>
              <a:t>Игра «разрешается-</a:t>
            </a:r>
          </a:p>
          <a:p>
            <a:pPr algn="ctr">
              <a:buNone/>
            </a:pPr>
            <a:r>
              <a:rPr lang="ru-RU" b="1" dirty="0"/>
              <a:t>запрещается».</a:t>
            </a:r>
          </a:p>
          <a:p>
            <a:pPr algn="ctr">
              <a:buNone/>
            </a:pPr>
            <a:endParaRPr lang="ru-RU" b="1" dirty="0"/>
          </a:p>
          <a:p>
            <a:pPr>
              <a:buNone/>
            </a:pPr>
            <a:r>
              <a:rPr lang="ru-RU" dirty="0"/>
              <a:t>Играть и прыгать на</a:t>
            </a:r>
          </a:p>
          <a:p>
            <a:pPr algn="ctr">
              <a:buNone/>
            </a:pPr>
            <a:r>
              <a:rPr lang="ru-RU" dirty="0"/>
              <a:t>Остановке….</a:t>
            </a:r>
          </a:p>
          <a:p>
            <a:pPr>
              <a:buNone/>
            </a:pPr>
            <a:r>
              <a:rPr lang="ru-RU" dirty="0"/>
              <a:t>Громко кричать на</a:t>
            </a:r>
          </a:p>
          <a:p>
            <a:pPr algn="ctr">
              <a:buNone/>
            </a:pPr>
            <a:r>
              <a:rPr lang="ru-RU" dirty="0"/>
              <a:t>Остановке…</a:t>
            </a:r>
          </a:p>
          <a:p>
            <a:pPr>
              <a:buNone/>
            </a:pPr>
            <a:r>
              <a:rPr lang="ru-RU" dirty="0"/>
              <a:t>В автобусе вести себя </a:t>
            </a:r>
          </a:p>
          <a:p>
            <a:pPr algn="ctr">
              <a:buNone/>
            </a:pPr>
            <a:r>
              <a:rPr lang="ru-RU" dirty="0"/>
              <a:t>Спокойно…</a:t>
            </a:r>
          </a:p>
          <a:p>
            <a:pPr>
              <a:buNone/>
            </a:pPr>
            <a:r>
              <a:rPr lang="ru-RU" dirty="0"/>
              <a:t>Уступать место старшим…</a:t>
            </a:r>
          </a:p>
          <a:p>
            <a:pPr>
              <a:buNone/>
            </a:pPr>
            <a:r>
              <a:rPr lang="ru-RU" dirty="0"/>
              <a:t>Высовываться из окна…</a:t>
            </a:r>
          </a:p>
          <a:p>
            <a:pPr>
              <a:buNone/>
            </a:pPr>
            <a:r>
              <a:rPr lang="ru-RU" dirty="0"/>
              <a:t>Уважать правила движения…</a:t>
            </a:r>
          </a:p>
        </p:txBody>
      </p:sp>
    </p:spTree>
    <p:custDataLst>
      <p:tags r:id="rId1"/>
    </p:custDataLst>
  </p:cSld>
  <p:clrMapOvr>
    <a:masterClrMapping/>
  </p:clrMapOvr>
  <p:transition spd="med" advTm="11101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858048" cy="84615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Что можно, что нельзя?</a:t>
            </a:r>
          </a:p>
        </p:txBody>
      </p:sp>
      <p:pic>
        <p:nvPicPr>
          <p:cNvPr id="5" name="Содержимое 4" descr="mojno-nelzya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97053" y="1571625"/>
            <a:ext cx="3187568" cy="435768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10014" cy="46863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Правила движения</a:t>
            </a:r>
          </a:p>
          <a:p>
            <a:pPr>
              <a:buNone/>
            </a:pPr>
            <a:r>
              <a:rPr lang="ru-RU" dirty="0"/>
              <a:t>И нормы поведения.</a:t>
            </a:r>
          </a:p>
          <a:p>
            <a:pPr>
              <a:buNone/>
            </a:pPr>
            <a:r>
              <a:rPr lang="ru-RU" dirty="0"/>
              <a:t>Вы запомните друзья.</a:t>
            </a:r>
          </a:p>
          <a:p>
            <a:pPr>
              <a:buNone/>
            </a:pPr>
            <a:r>
              <a:rPr lang="ru-RU" dirty="0"/>
              <a:t>На дороге нам нельзя</a:t>
            </a:r>
          </a:p>
          <a:p>
            <a:pPr>
              <a:buNone/>
            </a:pPr>
            <a:r>
              <a:rPr lang="ru-RU" dirty="0"/>
              <a:t>Бегать, прыгать и скакать</a:t>
            </a:r>
          </a:p>
          <a:p>
            <a:pPr>
              <a:buNone/>
            </a:pPr>
            <a:r>
              <a:rPr lang="ru-RU" dirty="0"/>
              <a:t>И с мячом в футбол играть.</a:t>
            </a:r>
          </a:p>
          <a:p>
            <a:pPr>
              <a:buNone/>
            </a:pPr>
            <a:r>
              <a:rPr lang="ru-RU" dirty="0"/>
              <a:t>И не думайте напрасно.</a:t>
            </a:r>
          </a:p>
          <a:p>
            <a:pPr>
              <a:buNone/>
            </a:pPr>
            <a:r>
              <a:rPr lang="ru-RU" dirty="0"/>
              <a:t>Что здесь вовсе не опасно.</a:t>
            </a:r>
          </a:p>
        </p:txBody>
      </p:sp>
    </p:spTree>
    <p:custDataLst>
      <p:tags r:id="rId1"/>
    </p:custDataLst>
  </p:cSld>
  <p:clrMapOvr>
    <a:masterClrMapping/>
  </p:clrMapOvr>
  <p:transition spd="med" advTm="11238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642918"/>
            <a:ext cx="6929486" cy="77472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Запомните правила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de4f19b23675caa8f72a62fc3e1018d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3042" y="1428736"/>
            <a:ext cx="6286544" cy="4857764"/>
          </a:xfrm>
        </p:spPr>
      </p:pic>
    </p:spTree>
    <p:custDataLst>
      <p:tags r:id="rId1"/>
    </p:custDataLst>
  </p:cSld>
  <p:clrMapOvr>
    <a:masterClrMapping/>
  </p:clrMapOvr>
  <p:transition spd="med" advTm="6987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L 0.25 0.33302  L 0 0.33302  L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286676" cy="928694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>
                <a:solidFill>
                  <a:srgbClr val="FF0000"/>
                </a:solidFill>
              </a:rPr>
              <a:t>Девочки и мальчики, все ,без исключения,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Изучайте Правила Дорожного Движения!</a:t>
            </a:r>
          </a:p>
        </p:txBody>
      </p:sp>
      <p:pic>
        <p:nvPicPr>
          <p:cNvPr id="4" name="Содержимое 3" descr="bd67b2400da658ecb94f8090a3c520e3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500174"/>
            <a:ext cx="9144000" cy="5357153"/>
          </a:xfrm>
        </p:spPr>
      </p:pic>
    </p:spTree>
    <p:custDataLst>
      <p:tags r:id="rId1"/>
    </p:custDataLst>
  </p:cSld>
  <p:clrMapOvr>
    <a:masterClrMapping/>
  </p:clrMapOvr>
  <p:transition spd="med" advTm="11511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642918"/>
            <a:ext cx="6715172" cy="77472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Black" pitchFamily="34" charset="0"/>
              </a:rPr>
              <a:t>Информационные источники </a:t>
            </a:r>
            <a:r>
              <a:rPr lang="en-US" sz="2000" dirty="0">
                <a:latin typeface="Arial Black" pitchFamily="34" charset="0"/>
              </a:rPr>
              <a:t>: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214422"/>
            <a:ext cx="6286544" cy="4643469"/>
          </a:xfrm>
        </p:spPr>
        <p:txBody>
          <a:bodyPr>
            <a:noAutofit/>
          </a:bodyPr>
          <a:lstStyle/>
          <a:p>
            <a:r>
              <a:rPr lang="ru-RU" sz="2000" dirty="0"/>
              <a:t>1. </a:t>
            </a:r>
            <a:r>
              <a:rPr lang="en-US" sz="2000" dirty="0">
                <a:hlinkClick r:id="rId3"/>
              </a:rPr>
              <a:t>http://viki</a:t>
            </a:r>
            <a:r>
              <a:rPr lang="ru-RU" sz="2000" dirty="0">
                <a:hlinkClick r:id="rId3"/>
              </a:rPr>
              <a:t>.</a:t>
            </a:r>
            <a:r>
              <a:rPr lang="en-US" sz="2000" dirty="0" err="1">
                <a:hlinkClick r:id="rId3"/>
              </a:rPr>
              <a:t>rdf</a:t>
            </a:r>
            <a:r>
              <a:rPr lang="ru-RU" sz="2000" dirty="0">
                <a:hlinkClick r:id="rId3"/>
              </a:rPr>
              <a:t>.</a:t>
            </a:r>
            <a:r>
              <a:rPr lang="en-US" sz="2000" dirty="0">
                <a:hlinkClick r:id="rId3"/>
              </a:rPr>
              <a:t>ru/item/618/</a:t>
            </a:r>
            <a:r>
              <a:rPr lang="en-US" sz="2000" dirty="0" err="1">
                <a:hlinkClick r:id="rId3"/>
              </a:rPr>
              <a:t>downlo</a:t>
            </a:r>
            <a:r>
              <a:rPr lang="en-US" sz="2000" dirty="0"/>
              <a:t> </a:t>
            </a:r>
            <a:r>
              <a:rPr lang="ru-RU" sz="2000" dirty="0"/>
              <a:t>Знаки всякие важны!</a:t>
            </a:r>
          </a:p>
          <a:p>
            <a:r>
              <a:rPr lang="ru-RU" sz="2000" dirty="0"/>
              <a:t>2. . </a:t>
            </a:r>
            <a:r>
              <a:rPr lang="en-US" sz="2000" dirty="0">
                <a:hlinkClick r:id="rId4"/>
              </a:rPr>
              <a:t>http://viki</a:t>
            </a:r>
            <a:r>
              <a:rPr lang="ru-RU" sz="2000" dirty="0">
                <a:hlinkClick r:id="rId4"/>
              </a:rPr>
              <a:t>.</a:t>
            </a:r>
            <a:r>
              <a:rPr lang="en-US" sz="2000" dirty="0" err="1">
                <a:hlinkClick r:id="rId4"/>
              </a:rPr>
              <a:t>rdf</a:t>
            </a:r>
            <a:r>
              <a:rPr lang="ru-RU" sz="2000" dirty="0">
                <a:hlinkClick r:id="rId4"/>
              </a:rPr>
              <a:t>.</a:t>
            </a:r>
            <a:r>
              <a:rPr lang="en-US" sz="2000" dirty="0">
                <a:hlinkClick r:id="rId4"/>
              </a:rPr>
              <a:t>ru/item/</a:t>
            </a:r>
            <a:r>
              <a:rPr lang="ru-RU" sz="2000" dirty="0">
                <a:hlinkClick r:id="rId4"/>
              </a:rPr>
              <a:t>1051/</a:t>
            </a:r>
            <a:r>
              <a:rPr lang="en-US" sz="2000" dirty="0" err="1">
                <a:hlinkClick r:id="rId4"/>
              </a:rPr>
              <a:t>downlo</a:t>
            </a:r>
            <a:r>
              <a:rPr lang="en-US" sz="2000" dirty="0"/>
              <a:t> </a:t>
            </a:r>
            <a:r>
              <a:rPr lang="ru-RU" sz="2000" dirty="0"/>
              <a:t>Правила дорожного движения для маленьких</a:t>
            </a:r>
          </a:p>
          <a:p>
            <a:r>
              <a:rPr lang="ru-RU" sz="2000" dirty="0"/>
              <a:t>3.Т.Ф. </a:t>
            </a:r>
            <a:r>
              <a:rPr lang="ru-RU" sz="2000" dirty="0" err="1"/>
              <a:t>Саулина</a:t>
            </a:r>
            <a:r>
              <a:rPr lang="ru-RU" sz="2000" dirty="0"/>
              <a:t> «Ознакомление дошкольников ПДД»,2013</a:t>
            </a:r>
          </a:p>
          <a:p>
            <a:r>
              <a:rPr lang="ru-RU" sz="2000" dirty="0"/>
              <a:t>4.М.С.Коган «Правила дорожные знать каждому положено»,2013</a:t>
            </a:r>
            <a:endParaRPr lang="en-US" sz="2000" dirty="0"/>
          </a:p>
          <a:p>
            <a:r>
              <a:rPr lang="ru-RU" sz="2000" dirty="0"/>
              <a:t>5. </a:t>
            </a:r>
            <a:r>
              <a:rPr lang="en-US" sz="2000" dirty="0">
                <a:hlinkClick r:id="rId5"/>
              </a:rPr>
              <a:t>http://nspoortal</a:t>
            </a:r>
            <a:r>
              <a:rPr lang="ru-RU" sz="2000" dirty="0">
                <a:hlinkClick r:id="rId5"/>
              </a:rPr>
              <a:t>.</a:t>
            </a:r>
            <a:r>
              <a:rPr lang="en-US" sz="2000" dirty="0">
                <a:hlinkClick r:id="rId5"/>
              </a:rPr>
              <a:t>ru</a:t>
            </a:r>
            <a:r>
              <a:rPr lang="en-US" sz="2000" dirty="0"/>
              <a:t> </a:t>
            </a:r>
            <a:r>
              <a:rPr lang="ru-RU" sz="2000" dirty="0"/>
              <a:t>Картинки по ПДД</a:t>
            </a:r>
          </a:p>
          <a:p>
            <a:r>
              <a:rPr lang="ru-RU" sz="2000" dirty="0"/>
              <a:t>6.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http://www</a:t>
            </a:r>
            <a:r>
              <a:rPr lang="ru-RU" sz="2000" dirty="0">
                <a:hlinkClick r:id="rId6"/>
              </a:rPr>
              <a:t>.</a:t>
            </a:r>
            <a:r>
              <a:rPr lang="en-US" sz="2000" dirty="0" err="1">
                <a:hlinkClick r:id="rId6"/>
              </a:rPr>
              <a:t>ict</a:t>
            </a:r>
            <a:r>
              <a:rPr lang="ru-RU" sz="2000" dirty="0">
                <a:hlinkClick r:id="rId6"/>
              </a:rPr>
              <a:t>.</a:t>
            </a:r>
            <a:r>
              <a:rPr lang="en-US" sz="2000" dirty="0" err="1">
                <a:hlinkClick r:id="rId6"/>
              </a:rPr>
              <a:t>edu</a:t>
            </a:r>
            <a:r>
              <a:rPr lang="ru-RU" sz="2000" dirty="0">
                <a:hlinkClick r:id="rId6"/>
              </a:rPr>
              <a:t>.</a:t>
            </a:r>
            <a:r>
              <a:rPr lang="en-US" sz="2000" dirty="0">
                <a:hlinkClick r:id="rId6"/>
              </a:rPr>
              <a:t>ru</a:t>
            </a:r>
            <a:r>
              <a:rPr lang="ru-RU" sz="2000" dirty="0"/>
              <a:t>. Информационно-коммуникативные технологии в образовании</a:t>
            </a:r>
          </a:p>
          <a:p>
            <a:r>
              <a:rPr lang="ru-RU" sz="2000" dirty="0"/>
              <a:t>7.В.Р. </a:t>
            </a:r>
            <a:r>
              <a:rPr lang="ru-RU" sz="2000" dirty="0" err="1"/>
              <a:t>Клименко</a:t>
            </a:r>
            <a:r>
              <a:rPr lang="ru-RU" sz="2000" dirty="0"/>
              <a:t> «Обучайте дошкольника правилам дорожного движения,2007 М.</a:t>
            </a:r>
            <a:r>
              <a:rPr lang="en-US" sz="2000" dirty="0"/>
              <a:t>:</a:t>
            </a:r>
            <a:r>
              <a:rPr lang="ru-RU" sz="2000" dirty="0"/>
              <a:t> Просвещение</a:t>
            </a:r>
          </a:p>
          <a:p>
            <a:pPr>
              <a:buNone/>
            </a:pPr>
            <a:r>
              <a:rPr lang="en-US" sz="2000" dirty="0"/>
              <a:t>        8</a:t>
            </a:r>
            <a:r>
              <a:rPr lang="ru-RU" sz="2000" dirty="0"/>
              <a:t> . . </a:t>
            </a:r>
            <a:r>
              <a:rPr lang="en-US" sz="2000" dirty="0">
                <a:hlinkClick r:id="rId5"/>
              </a:rPr>
              <a:t>http://nspoortal</a:t>
            </a:r>
            <a:r>
              <a:rPr lang="ru-RU" sz="2000" dirty="0">
                <a:hlinkClick r:id="rId5"/>
              </a:rPr>
              <a:t>.</a:t>
            </a:r>
            <a:r>
              <a:rPr lang="en-US" sz="2000" dirty="0">
                <a:hlinkClick r:id="rId5"/>
              </a:rPr>
              <a:t>ru</a:t>
            </a:r>
            <a:r>
              <a:rPr lang="ru-RU" sz="2000" dirty="0"/>
              <a:t> Картотека стихотворений по ПДД</a:t>
            </a:r>
          </a:p>
        </p:txBody>
      </p:sp>
    </p:spTree>
    <p:custDataLst>
      <p:tags r:id="rId1"/>
    </p:custDataLst>
  </p:cSld>
  <p:clrMapOvr>
    <a:masterClrMapping/>
  </p:clrMapOvr>
  <p:transition spd="med" advTm="5647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инус - Светофо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2715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420</Words>
  <Application>Microsoft Office PowerPoint</Application>
  <PresentationFormat>Экран (4:3)</PresentationFormat>
  <Paragraphs>81</Paragraphs>
  <Slides>16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Arial Black</vt:lpstr>
      <vt:lpstr>Calibri</vt:lpstr>
      <vt:lpstr>Тема Office</vt:lpstr>
      <vt:lpstr>МУНИЦИПАЛЬНОЕ ДОШКОЛЬНОЕ ОБРАЗОВАТЕЛЬНОЕ УЧРЕЖДЕНИЕ «ДЕТСКИЙ САД №223 КРАСНОАРМЕЙСКОГО РАЙОНА ВОЛГОГРАДА» (МОУ Детский сад № 223) Адрес: 400029, Россия, Волгоград,  ул. Саушинская, 26 тел: 64-74-40,email:  dou223@volgadmin.ru ИНН/КПП  3448017066/344801001     ОГРН  1033401199721 </vt:lpstr>
      <vt:lpstr>Цель: Прививать детям элементарные практические навыки безопасного поведения на улице в качестве пешехода. Задачи: -познакомить детей с понятием улица, ее основными частями(дорога, тротуар, перекресток, остановка общественного транспорта);односторонним и двусторонним движением транспорта, домашним адресом; -познакомить с видами пешеходных переходов и дорожными знаками, обозначающимиих ( предупреждающие,запрещающие,знаки сервиса, предписывающие, информационные…), о работе светофора, а также перекрестком и правилами его перехода; -продолжать знакомить детей с видами транспорта и видами транспортных средств различного назначения; -учить называть и различать виды общественного транспорта, знакомить с дорожными знаками, обозначающими его остановки.   </vt:lpstr>
      <vt:lpstr>Назови виды транспорта.</vt:lpstr>
      <vt:lpstr>Что обозначают цвета светофора?</vt:lpstr>
      <vt:lpstr>Дежурный постовой.</vt:lpstr>
      <vt:lpstr>Перекресток и правила его перехода.</vt:lpstr>
      <vt:lpstr>Найди нарушения правил дорожного движения</vt:lpstr>
      <vt:lpstr>Мы идем через дорогу</vt:lpstr>
      <vt:lpstr>Кто из вас, идя домой держит путь по мостовой?</vt:lpstr>
      <vt:lpstr>Найди нарушения правил дорожного движения.</vt:lpstr>
      <vt:lpstr>Что запрещается, а что разрешается?</vt:lpstr>
      <vt:lpstr>Что можно, что нельзя?</vt:lpstr>
      <vt:lpstr>Запомните правила:</vt:lpstr>
      <vt:lpstr>Девочки и мальчики, все ,без исключения, Изучайте Правила Дорожного Движения!</vt:lpstr>
      <vt:lpstr>Информационные источники 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Dimartes</cp:lastModifiedBy>
  <cp:revision>69</cp:revision>
  <dcterms:created xsi:type="dcterms:W3CDTF">2023-04-13T18:19:12Z</dcterms:created>
  <dcterms:modified xsi:type="dcterms:W3CDTF">2026-04-07T08:41:10Z</dcterms:modified>
</cp:coreProperties>
</file>